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7" r:id="rId3"/>
    <p:sldId id="268" r:id="rId4"/>
    <p:sldId id="270" r:id="rId5"/>
    <p:sldId id="271" r:id="rId6"/>
    <p:sldId id="284" r:id="rId7"/>
    <p:sldId id="273" r:id="rId8"/>
    <p:sldId id="274" r:id="rId9"/>
    <p:sldId id="275" r:id="rId10"/>
    <p:sldId id="276" r:id="rId11"/>
    <p:sldId id="277" r:id="rId12"/>
    <p:sldId id="278" r:id="rId13"/>
    <p:sldId id="290" r:id="rId14"/>
    <p:sldId id="291" r:id="rId15"/>
    <p:sldId id="279" r:id="rId16"/>
    <p:sldId id="280" r:id="rId17"/>
    <p:sldId id="293" r:id="rId18"/>
    <p:sldId id="281" r:id="rId19"/>
    <p:sldId id="285" r:id="rId20"/>
    <p:sldId id="282" r:id="rId21"/>
    <p:sldId id="283" r:id="rId22"/>
    <p:sldId id="286" r:id="rId23"/>
    <p:sldId id="295" r:id="rId24"/>
    <p:sldId id="288" r:id="rId25"/>
    <p:sldId id="297" r:id="rId26"/>
    <p:sldId id="266" r:id="rId27"/>
  </p:sldIdLst>
  <p:sldSz cx="9144000" cy="6858000" type="screen4x3"/>
  <p:notesSz cx="7010400" cy="92964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6081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362" y="78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CC7505-DB07-41B9-8336-3E0982DAABCB}" type="datetimeFigureOut">
              <a:rPr lang="en-CA" smtClean="0"/>
              <a:t>2024-02-24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FD3FF3-1FB7-4BD4-A047-B2E8741867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6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599390-CE60-AC44-8451-593A22B7EB9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34D44F-19E0-DB4C-A534-846A3D5F6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debtclocks.com/canada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https://tradingeconomics.com/canada/inflation-cpi</a:t>
            </a:r>
          </a:p>
          <a:p>
            <a:endParaRPr lang="en-CA" b="1" dirty="0"/>
          </a:p>
          <a:p>
            <a:r>
              <a:rPr lang="en-CA" b="1" dirty="0"/>
              <a:t>Why has inflation increased? Various reasons – pent up demand after businesses re-opened, supply chain disruptions, government issued stimulus cheques, etc.</a:t>
            </a:r>
          </a:p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4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Sources:</a:t>
            </a:r>
          </a:p>
          <a:p>
            <a:r>
              <a:rPr lang="en-CA" dirty="0"/>
              <a:t>https://www.imf.org/external/datamapper/PCPIPCH@WEO/WEOWORLD/VEN</a:t>
            </a:r>
          </a:p>
          <a:p>
            <a:endParaRPr lang="en-CA" dirty="0"/>
          </a:p>
          <a:p>
            <a:r>
              <a:rPr lang="en-CA" dirty="0"/>
              <a:t>https://guardian.ng/news/world/venezuela-reports-2020-inflation-of-3000-percent/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3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https://altcointoday.com/wp-content/uploads/2017/05/Bank-of-Canada-building.jpg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http://res.cloudinary.com/real-progressives/image/upload/c_fill,g_auto,h_460,w_770/v1/news/community/2017-01-26-what-if-the-government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https://apps.irs.gov/app/understandingTaxes/whys/thm04/les01/media/ac4_thm04_les01.jpg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44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https://worlddebtclocks.com/Canada</a:t>
            </a:r>
            <a:endParaRPr lang="en-CA" dirty="0"/>
          </a:p>
          <a:p>
            <a:r>
              <a:rPr lang="en-CA" dirty="0"/>
              <a:t>https://www.michaeljournal.org/images/books/economic-democracy/Iceberg.jpg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http://images.clipartpanda.com/economist-clipart-economics-free-clipart-1.jpg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http://www.talkaboutgiving.org/wp-content/uploads/2011/09/Lemonade-Stand.jpg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0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https://classconnection.s3.amazonaws.com/708/flashcards/870708/png/screen_shot_2012-02-25_at_3.11.09_pm1330204287486.png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https://tradingeconomics.com/</a:t>
            </a:r>
          </a:p>
          <a:p>
            <a:r>
              <a:rPr lang="en-CA" dirty="0"/>
              <a:t>GDP per capita from World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8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http://transitionculture.org/wp-content/uploads/jobs.jpg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09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https://tradingeconomics.com/canada/unemployment-rate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3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https://tradingeconomics.com/canada/unemployment-rate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http://slideplayer.com/4725598/15/images/39/CPI%3A+Basket+of+Average+Canadian+Family%2C+2011.jpg</a:t>
            </a:r>
          </a:p>
          <a:p>
            <a:endParaRPr lang="en-CA" b="1" dirty="0"/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0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09600"/>
            <a:ext cx="4343400" cy="5867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343400" cy="5867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07789-A50A-E743-A30D-079D6154DB19}" type="datetime2">
              <a:rPr lang="en-CA"/>
              <a:pPr>
                <a:defRPr/>
              </a:pPr>
              <a:t>Saturday, February 24, 2024</a:t>
            </a:fld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798FC96-D120-7642-8797-E62AB7079964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5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01" y="490806"/>
            <a:ext cx="6381023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1" y="1536192"/>
            <a:ext cx="7485035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pic>
        <p:nvPicPr>
          <p:cNvPr id="6" name="Picture 5" descr="bottom_ba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photo-mas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66" y="292189"/>
            <a:ext cx="9144000" cy="6858000"/>
          </a:xfrm>
          <a:prstGeom prst="rect">
            <a:avLst/>
          </a:prstGeom>
        </p:spPr>
      </p:pic>
      <p:pic>
        <p:nvPicPr>
          <p:cNvPr id="2" name="Picture 1" descr="bottom_ba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Room</a:t>
            </a:r>
          </a:p>
          <a:p>
            <a:pPr lvl="0"/>
            <a:r>
              <a:rPr lang="en-CA" dirty="0"/>
              <a:t>Address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Phone: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/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Lawrence </a:t>
            </a:r>
            <a:r>
              <a:rPr lang="en-CA" dirty="0" err="1"/>
              <a:t>Kinlin</a:t>
            </a:r>
            <a:r>
              <a:rPr lang="en-CA" dirty="0"/>
              <a:t> School of Business</a:t>
            </a: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144588" y="6280484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fanshawec.ca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1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CED753-E26C-48CD-8810-690417EFF2B3}" type="datetimeFigureOut">
              <a:rPr lang="en-US" smtClean="0"/>
              <a:t>2/24/2024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612B7-B374-403A-8482-4E25514FF4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2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2038" y="1766888"/>
            <a:ext cx="7769225" cy="1979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038" y="3898900"/>
            <a:ext cx="7769225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07B7827-5307-4E78-993A-FFA99B84E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3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609600"/>
            <a:ext cx="8839200" cy="5867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FDD3A-8601-DE48-B5B1-1B185D1602DE}" type="datetime2">
              <a:rPr lang="en-CA"/>
              <a:pPr>
                <a:defRPr/>
              </a:pPr>
              <a:t>Saturday, February 24, 2024</a:t>
            </a:fld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78310D-B237-A84F-8EF7-AA00BDBB9FFF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62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30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fKmJe3CK6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Cn9cCWwb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www.youtube.com/watch?v=0g9KEmUsYx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debtclocks.com/canad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7314684" cy="228131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MGMT 6057 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contemporary business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066" y="4421688"/>
            <a:ext cx="7660989" cy="921284"/>
          </a:xfrm>
        </p:spPr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200" b="1" dirty="0"/>
              <a:t>Module 2: economics and business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05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2E47-422A-4087-8DD7-020BDD83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618" y="490806"/>
            <a:ext cx="5808306" cy="573719"/>
          </a:xfrm>
        </p:spPr>
        <p:txBody>
          <a:bodyPr/>
          <a:lstStyle/>
          <a:p>
            <a:r>
              <a:rPr lang="en-CA" dirty="0"/>
              <a:t>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0AE4F-4021-4DBD-97CC-374C7E909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72" y="1372419"/>
            <a:ext cx="7949548" cy="379572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Consider the market for lemonade. 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What happens when: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There is a heat wave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The price of sugar goes up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The cost of a can of soda falls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There is a baseball game on the street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A47F0-0A1A-4C49-AFEB-0F933CD5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764" y="4449223"/>
            <a:ext cx="3277381" cy="22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D8C7-E719-44E2-AEB5-DEE6BA2A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6" y="490807"/>
            <a:ext cx="6381023" cy="546424"/>
          </a:xfrm>
        </p:spPr>
        <p:txBody>
          <a:bodyPr/>
          <a:lstStyle/>
          <a:p>
            <a:r>
              <a:rPr lang="en-CA" dirty="0"/>
              <a:t>Types (structures) of competition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6F333-0F14-4695-8965-3AE7D9C436D8}"/>
              </a:ext>
            </a:extLst>
          </p:cNvPr>
          <p:cNvSpPr txBox="1"/>
          <p:nvPr/>
        </p:nvSpPr>
        <p:spPr>
          <a:xfrm>
            <a:off x="1013668" y="6136360"/>
            <a:ext cx="567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(May be “natural” or “legal” monopoly)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123E8-A63D-4371-AFCB-7C49937C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9" y="1528550"/>
            <a:ext cx="8376998" cy="38077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6316955-E8DA-4212-8E26-D1094E6F0B52}"/>
              </a:ext>
            </a:extLst>
          </p:cNvPr>
          <p:cNvSpPr/>
          <p:nvPr/>
        </p:nvSpPr>
        <p:spPr>
          <a:xfrm rot="19856456">
            <a:off x="6076577" y="5609488"/>
            <a:ext cx="1441245" cy="3645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19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F20A5-D1F4-4A14-9DB8-03C69903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63" y="3265560"/>
            <a:ext cx="6564459" cy="359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631-51E8-4DDE-A023-E19C3F52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906" y="220615"/>
            <a:ext cx="6381023" cy="797859"/>
          </a:xfrm>
        </p:spPr>
        <p:txBody>
          <a:bodyPr/>
          <a:lstStyle/>
          <a:p>
            <a:r>
              <a:rPr lang="en-CA" dirty="0"/>
              <a:t>Measuring the economy: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5732-89AA-4ACF-A7BF-FC485DB4C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012" y="1126759"/>
            <a:ext cx="8393259" cy="5111305"/>
          </a:xfrm>
        </p:spPr>
        <p:txBody>
          <a:bodyPr/>
          <a:lstStyle/>
          <a:p>
            <a:pPr>
              <a:defRPr/>
            </a:pPr>
            <a:r>
              <a:rPr lang="en-US" b="1" dirty="0">
                <a:highlight>
                  <a:srgbClr val="FFFF00"/>
                </a:highlight>
              </a:rPr>
              <a:t>Gross Domestic Product (GDP)</a:t>
            </a:r>
            <a:endParaRPr lang="en-US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1">
              <a:defRPr/>
            </a:pPr>
            <a:r>
              <a:rPr lang="en-US" dirty="0">
                <a:highlight>
                  <a:srgbClr val="FFFF00"/>
                </a:highlight>
              </a:rPr>
              <a:t>Value of all goods and services produced for all domestic consumers</a:t>
            </a:r>
          </a:p>
          <a:p>
            <a:pPr lvl="1">
              <a:defRPr/>
            </a:pPr>
            <a:r>
              <a:rPr lang="en-US" dirty="0"/>
              <a:t>Changes in GDP over time form the ‘Business Cycle’ (or ‘Economic Cycle’)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957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F20A5-D1F4-4A14-9DB8-03C69903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1586446"/>
            <a:ext cx="8657117" cy="439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631-51E8-4DDE-A023-E19C3F52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049" y="373015"/>
            <a:ext cx="6381023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Measuring the economy: growth (GDP)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DDDDB-E070-4739-81B8-442ACB1E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75" y="4109686"/>
            <a:ext cx="632174" cy="617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39A32E-3BA8-4766-AEE0-091B110F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69" y="4109686"/>
            <a:ext cx="632174" cy="6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0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DF534A-0C0A-4253-9C1D-FA302FFC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4096719"/>
            <a:ext cx="8525546" cy="2425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BC4EB-DF33-4D70-B9BA-D99BFA86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31" y="223641"/>
            <a:ext cx="8558372" cy="3854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E4C18F-ACF3-4504-BA8A-B88EEC383FA3}"/>
              </a:ext>
            </a:extLst>
          </p:cNvPr>
          <p:cNvSpPr txBox="1"/>
          <p:nvPr/>
        </p:nvSpPr>
        <p:spPr>
          <a:xfrm>
            <a:off x="5193210" y="589163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~$55,000 CAD per capita (2020)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05402-C9F7-4EB8-9527-787AA326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65" y="332238"/>
            <a:ext cx="2249442" cy="44869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Canada’S</a:t>
            </a:r>
            <a:r>
              <a:rPr lang="en-CA" dirty="0"/>
              <a:t> </a:t>
            </a:r>
            <a:r>
              <a:rPr lang="en-CA" dirty="0" err="1"/>
              <a:t>gdp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2BC1E-AFE0-4D77-9A50-F23D5B9DDA44}"/>
              </a:ext>
            </a:extLst>
          </p:cNvPr>
          <p:cNvSpPr txBox="1"/>
          <p:nvPr/>
        </p:nvSpPr>
        <p:spPr>
          <a:xfrm>
            <a:off x="2937106" y="336193"/>
            <a:ext cx="5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Canada’s GDP: ~$2 trillion ($2,000,000,000,000) CAD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044516-ABF6-446A-8BE0-886EBC91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61" y="4584486"/>
            <a:ext cx="1328441" cy="1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76E1-3519-4C2F-A419-D5150BA0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95" y="217851"/>
            <a:ext cx="7369302" cy="797859"/>
          </a:xfrm>
        </p:spPr>
        <p:txBody>
          <a:bodyPr>
            <a:noAutofit/>
          </a:bodyPr>
          <a:lstStyle/>
          <a:p>
            <a:r>
              <a:rPr lang="en-CA" dirty="0"/>
              <a:t>Measuring the economy: employment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0C05-7A26-46FA-89FF-C2607B469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854" y="1536192"/>
            <a:ext cx="8270543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Unemployment rate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Percent unemployed and </a:t>
            </a:r>
            <a:r>
              <a:rPr lang="en-US" sz="2400" i="1" dirty="0"/>
              <a:t>actively seeking </a:t>
            </a:r>
            <a:r>
              <a:rPr lang="en-US" sz="2400" dirty="0"/>
              <a:t>work (but there are other formulas for unemployment rate, too)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Full employment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Everyone who wants a job can get 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4% unemployment considered “full” employment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CD427-1B82-4EC4-995C-68E3AC3B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140" y="4498647"/>
            <a:ext cx="2702257" cy="21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6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3748-4DDA-410C-A816-CA699817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906" y="302716"/>
            <a:ext cx="6381023" cy="797859"/>
          </a:xfrm>
        </p:spPr>
        <p:txBody>
          <a:bodyPr/>
          <a:lstStyle/>
          <a:p>
            <a:r>
              <a:rPr lang="en-CA" dirty="0"/>
              <a:t>Unemployment rates in </a:t>
            </a:r>
            <a:r>
              <a:rPr lang="en-CA" dirty="0" err="1"/>
              <a:t>canada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6A05F-2982-477F-A8CA-DFA7E114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7" y="1340167"/>
            <a:ext cx="8367308" cy="40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907C8-B21E-42EB-8F58-E2B750B8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6"/>
          <a:stretch/>
        </p:blipFill>
        <p:spPr>
          <a:xfrm>
            <a:off x="2786743" y="174171"/>
            <a:ext cx="6149748" cy="2944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84253-FF09-4A53-BD92-9CB6368F8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2"/>
          <a:stretch/>
        </p:blipFill>
        <p:spPr>
          <a:xfrm>
            <a:off x="2707832" y="3630870"/>
            <a:ext cx="6228659" cy="3052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8139B-8F47-40FC-A8C4-32B0C4469AF9}"/>
              </a:ext>
            </a:extLst>
          </p:cNvPr>
          <p:cNvSpPr txBox="1"/>
          <p:nvPr/>
        </p:nvSpPr>
        <p:spPr>
          <a:xfrm>
            <a:off x="457201" y="3340350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Which line is Unemployment Rate and which line is GDP growth?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A3DEF-352C-4047-986F-46557C42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865"/>
            <a:ext cx="3065562" cy="28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1D88F-E6B1-4126-B8A6-94D9D0FB0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8" t="10299" r="6298"/>
          <a:stretch/>
        </p:blipFill>
        <p:spPr>
          <a:xfrm>
            <a:off x="4822018" y="2326895"/>
            <a:ext cx="4169118" cy="4272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2B85B-8D13-4811-AAD0-3B6FFCA5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686" y="258794"/>
            <a:ext cx="6381023" cy="797859"/>
          </a:xfrm>
        </p:spPr>
        <p:txBody>
          <a:bodyPr/>
          <a:lstStyle/>
          <a:p>
            <a:r>
              <a:rPr lang="en-CA" dirty="0"/>
              <a:t>Measuring the economy: inflation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DC04-5FF6-496F-B2CD-2A72638CF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864" y="1197589"/>
            <a:ext cx="8172270" cy="43536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highlight>
                  <a:srgbClr val="FFFF00"/>
                </a:highlight>
              </a:rPr>
              <a:t>Consumer Price Index (CPI): </a:t>
            </a:r>
            <a:r>
              <a:rPr lang="en-US" altLang="en-US" dirty="0"/>
              <a:t>measures the monthly average change in prices of goods and services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highlight>
                  <a:srgbClr val="FFFF00"/>
                </a:highlight>
              </a:rPr>
              <a:t>Market Basket</a:t>
            </a:r>
            <a:r>
              <a:rPr lang="en-US" altLang="en-US" b="1" dirty="0"/>
              <a:t>: </a:t>
            </a:r>
            <a:br>
              <a:rPr lang="en-US" altLang="en-US" b="1" dirty="0"/>
            </a:br>
            <a:r>
              <a:rPr lang="en-US" altLang="en-US" dirty="0"/>
              <a:t>compilation of the </a:t>
            </a:r>
            <a:br>
              <a:rPr lang="en-US" altLang="en-US" dirty="0"/>
            </a:br>
            <a:r>
              <a:rPr lang="en-US" altLang="en-US" dirty="0"/>
              <a:t>goods and services </a:t>
            </a:r>
            <a:br>
              <a:rPr lang="en-US" altLang="en-US" dirty="0"/>
            </a:br>
            <a:r>
              <a:rPr lang="en-US" altLang="en-US" dirty="0"/>
              <a:t>most commonly </a:t>
            </a:r>
            <a:br>
              <a:rPr lang="en-US" altLang="en-US" dirty="0"/>
            </a:br>
            <a:r>
              <a:rPr lang="en-US" altLang="en-US" dirty="0"/>
              <a:t>purchased by urban </a:t>
            </a:r>
            <a:br>
              <a:rPr lang="en-US" altLang="en-US" dirty="0"/>
            </a:br>
            <a:r>
              <a:rPr lang="en-US" altLang="en-US" dirty="0"/>
              <a:t>consumers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Target annual inflation </a:t>
            </a:r>
            <a:br>
              <a:rPr lang="en-US" dirty="0"/>
            </a:br>
            <a:r>
              <a:rPr lang="en-US" dirty="0"/>
              <a:t>range in Canada: 1 to 3%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4DC6BA-955D-4EC1-B647-DFA874C735E6}"/>
              </a:ext>
            </a:extLst>
          </p:cNvPr>
          <p:cNvSpPr/>
          <p:nvPr/>
        </p:nvSpPr>
        <p:spPr>
          <a:xfrm>
            <a:off x="334643" y="6287234"/>
            <a:ext cx="553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https://www.youtube.com/watch?v=qfKmJe3CK6E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365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4E9D6B-0449-4145-8B5E-038395A33FD8}"/>
              </a:ext>
            </a:extLst>
          </p:cNvPr>
          <p:cNvSpPr txBox="1">
            <a:spLocks/>
          </p:cNvSpPr>
          <p:nvPr/>
        </p:nvSpPr>
        <p:spPr>
          <a:xfrm>
            <a:off x="368275" y="881734"/>
            <a:ext cx="8407448" cy="797859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u="none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Measuring the economy: inflation in Canada (1960 to current)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2C512-4114-4463-A9DF-A22D5FE8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7" y="1793820"/>
            <a:ext cx="8733684" cy="3562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085DD-230F-4002-8970-2860539899E0}"/>
              </a:ext>
            </a:extLst>
          </p:cNvPr>
          <p:cNvSpPr txBox="1"/>
          <p:nvPr/>
        </p:nvSpPr>
        <p:spPr>
          <a:xfrm>
            <a:off x="263173" y="6222124"/>
            <a:ext cx="674722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Inflation has increased since the COVID pandemic began. </a:t>
            </a:r>
            <a:r>
              <a:rPr lang="en-CA" i="1" dirty="0">
                <a:solidFill>
                  <a:srgbClr val="C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3893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490806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260" y="1071388"/>
            <a:ext cx="8659479" cy="5158548"/>
          </a:xfrm>
        </p:spPr>
        <p:txBody>
          <a:bodyPr/>
          <a:lstStyle/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What is economics?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National economic systems: planned, free market, mixed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Competition and price-setting (supply and demand, four types of competition structures)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latin typeface="Arial" panose="020B0604020202020204" pitchFamily="34" charset="0"/>
              </a:rPr>
              <a:t>Measuring the health of the economy: growth, employment, price stability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solidFill>
                  <a:srgbClr val="000000"/>
                </a:solidFill>
                <a:latin typeface="Arial" panose="020B0604020202020204" pitchFamily="34" charset="0"/>
              </a:rPr>
              <a:t>Government role in managing the economy: monetary policy, fiscal policy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solidFill>
                  <a:srgbClr val="000000"/>
                </a:solidFill>
                <a:latin typeface="Arial" panose="020B0604020202020204" pitchFamily="34" charset="0"/>
              </a:rPr>
              <a:t>Government deficits, surpluses, and debt</a:t>
            </a:r>
          </a:p>
          <a:p>
            <a:pPr marL="457200" indent="-457200">
              <a:buClr>
                <a:srgbClr val="243F6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1400" dirty="0">
                <a:solidFill>
                  <a:srgbClr val="000000"/>
                </a:solidFill>
                <a:latin typeface="Arial" panose="020B0604020202020204" pitchFamily="34" charset="0"/>
              </a:rPr>
              <a:t>Relevance for business owners and project managers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27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AA994-24AD-4071-9D9F-05D49D81E765}"/>
              </a:ext>
            </a:extLst>
          </p:cNvPr>
          <p:cNvSpPr txBox="1"/>
          <p:nvPr/>
        </p:nvSpPr>
        <p:spPr>
          <a:xfrm>
            <a:off x="0" y="6459892"/>
            <a:ext cx="547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https://www.youtube.com/watch?v=JlCn9cCWwbo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BDA4F-487C-4A08-8867-AF2067766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5"/>
          <a:stretch/>
        </p:blipFill>
        <p:spPr>
          <a:xfrm>
            <a:off x="222643" y="1331595"/>
            <a:ext cx="8288172" cy="4194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1D0ECC-6355-4686-8259-EC5FDB16112F}"/>
              </a:ext>
            </a:extLst>
          </p:cNvPr>
          <p:cNvSpPr txBox="1">
            <a:spLocks/>
          </p:cNvSpPr>
          <p:nvPr/>
        </p:nvSpPr>
        <p:spPr>
          <a:xfrm>
            <a:off x="2308860" y="629487"/>
            <a:ext cx="5635732" cy="502084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u="none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Example: hyperinflation in </a:t>
            </a:r>
            <a:r>
              <a:rPr lang="en-CA" dirty="0" err="1"/>
              <a:t>venezuela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DFAF7-9D7F-4640-BF3F-ED1BE92EB5CB}"/>
              </a:ext>
            </a:extLst>
          </p:cNvPr>
          <p:cNvSpPr txBox="1"/>
          <p:nvPr/>
        </p:nvSpPr>
        <p:spPr>
          <a:xfrm>
            <a:off x="5857328" y="5905347"/>
            <a:ext cx="31935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2019 inflation: 9,585%</a:t>
            </a:r>
          </a:p>
          <a:p>
            <a:r>
              <a:rPr lang="en-CA" dirty="0"/>
              <a:t>2020 inflation: nearly 3,000%</a:t>
            </a:r>
          </a:p>
        </p:txBody>
      </p:sp>
    </p:spTree>
    <p:extLst>
      <p:ext uri="{BB962C8B-B14F-4D97-AF65-F5344CB8AC3E}">
        <p14:creationId xmlns:p14="http://schemas.microsoft.com/office/powerpoint/2010/main" val="115589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4952-A060-4F54-A7EB-A87AD580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38" y="204203"/>
            <a:ext cx="6381023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Measuring the economy: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C895-916C-4A1E-AC04-89D343C8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025" y="1290532"/>
            <a:ext cx="8352430" cy="4905552"/>
          </a:xfrm>
        </p:spPr>
        <p:txBody>
          <a:bodyPr/>
          <a:lstStyle/>
          <a:p>
            <a:pPr>
              <a:defRPr/>
            </a:pPr>
            <a:r>
              <a:rPr lang="en-US" dirty="0"/>
              <a:t>Economic indicators are statistics about the economy (typically published by Statistics Canada)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b="1" dirty="0">
                <a:highlight>
                  <a:srgbClr val="FFFF00"/>
                </a:highlight>
              </a:rPr>
              <a:t>Lagging economic indicators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Look at past data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E.g., average length of unemployment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b="1" dirty="0">
                <a:highlight>
                  <a:srgbClr val="FFFF00"/>
                </a:highlight>
              </a:rPr>
              <a:t>Leading economic indicators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Try to predict the economy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E.g., new home sales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E.g., consumer confidence index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428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558D-6CD9-4201-BED3-6C4B2F41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891" y="688928"/>
            <a:ext cx="7295912" cy="797859"/>
          </a:xfrm>
        </p:spPr>
        <p:txBody>
          <a:bodyPr>
            <a:noAutofit/>
          </a:bodyPr>
          <a:lstStyle/>
          <a:p>
            <a:r>
              <a:rPr lang="en-CA" dirty="0"/>
              <a:t>Government role in the economy: monetary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11FA4-5777-42C1-8FA6-3D1694F7C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092" y="1787038"/>
            <a:ext cx="8371314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Managed by a country’s central bank (Bank of Canada)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Responsible for money supply of Canada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Lending money to the banks in Canada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Primary tool is control of</a:t>
            </a:r>
            <a:br>
              <a:rPr lang="en-US" dirty="0"/>
            </a:br>
            <a:r>
              <a:rPr lang="en-US" dirty="0"/>
              <a:t>short-term interest rates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B242C-3FD8-4AFF-8F7A-A03BB477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66" y="4021892"/>
            <a:ext cx="3474540" cy="2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62A8-05F3-4B67-8946-0E21408B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43" y="450091"/>
            <a:ext cx="6158469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governments manage the economy through </a:t>
            </a:r>
            <a:r>
              <a:rPr lang="en-CA" u="sng" dirty="0">
                <a:highlight>
                  <a:srgbClr val="FFFF00"/>
                </a:highlight>
              </a:rPr>
              <a:t>Monetary </a:t>
            </a:r>
            <a:r>
              <a:rPr lang="en-CA" dirty="0">
                <a:highlight>
                  <a:srgbClr val="FFFF00"/>
                </a:highlight>
              </a:rPr>
              <a:t>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9BEDB-4DC6-4780-A11A-1A6E4032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20" y="1421638"/>
            <a:ext cx="8789159" cy="5618664"/>
          </a:xfrm>
        </p:spPr>
        <p:txBody>
          <a:bodyPr/>
          <a:lstStyle/>
          <a:p>
            <a:r>
              <a:rPr lang="en-US" altLang="en-US" dirty="0"/>
              <a:t>Primary tool: </a:t>
            </a:r>
            <a:r>
              <a:rPr lang="en-US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interest 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When inflation is high governments may </a:t>
            </a:r>
            <a:br>
              <a:rPr lang="en-US" altLang="en-US" sz="2400" dirty="0"/>
            </a:br>
            <a:r>
              <a:rPr lang="en-US" altLang="en-US" sz="2400" b="1" dirty="0"/>
              <a:t>decrease</a:t>
            </a:r>
            <a:r>
              <a:rPr lang="en-US" altLang="en-US" sz="2400" dirty="0"/>
              <a:t> money supply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  Interest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Slows economy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Lowers inflation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When economy is in recession governments </a:t>
            </a:r>
            <a:br>
              <a:rPr lang="en-US" altLang="en-US" sz="2400" dirty="0"/>
            </a:br>
            <a:r>
              <a:rPr lang="en-US" altLang="en-US" sz="2400" dirty="0"/>
              <a:t>may </a:t>
            </a:r>
            <a:r>
              <a:rPr lang="en-US" altLang="en-US" sz="2400" b="1" dirty="0"/>
              <a:t>increase</a:t>
            </a:r>
            <a:r>
              <a:rPr lang="en-US" altLang="en-US" sz="2400" dirty="0"/>
              <a:t> money supply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 Interest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Stimulates economy (spending)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Stimulates inflation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1632-9752-4CD3-92DA-F427A1A6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454" y="4511491"/>
            <a:ext cx="2123237" cy="1101388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4B95DFD7-8C92-4CAC-AB6A-AA1A59A55211}"/>
              </a:ext>
            </a:extLst>
          </p:cNvPr>
          <p:cNvSpPr/>
          <p:nvPr/>
        </p:nvSpPr>
        <p:spPr>
          <a:xfrm>
            <a:off x="7480485" y="4295494"/>
            <a:ext cx="1269151" cy="1530554"/>
          </a:xfrm>
          <a:prstGeom prst="mathMultiply">
            <a:avLst>
              <a:gd name="adj1" fmla="val 621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5E305-4F9F-45BE-A455-8DA2B33A7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/>
          <a:stretch/>
        </p:blipFill>
        <p:spPr>
          <a:xfrm>
            <a:off x="4212620" y="2618384"/>
            <a:ext cx="984514" cy="112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CFADA-C8A9-48CA-B312-CE38ADC4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695" y="5236632"/>
            <a:ext cx="1064243" cy="115892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755640B-1205-458D-B58E-51840615ECB3}"/>
              </a:ext>
            </a:extLst>
          </p:cNvPr>
          <p:cNvSpPr/>
          <p:nvPr/>
        </p:nvSpPr>
        <p:spPr>
          <a:xfrm rot="10800000">
            <a:off x="634541" y="2760578"/>
            <a:ext cx="384901" cy="40277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14ECC2-AFF9-4434-96E8-79A7BE3F4105}"/>
              </a:ext>
            </a:extLst>
          </p:cNvPr>
          <p:cNvSpPr/>
          <p:nvPr/>
        </p:nvSpPr>
        <p:spPr>
          <a:xfrm>
            <a:off x="634542" y="5413324"/>
            <a:ext cx="384901" cy="40277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247266-ACA0-4EB3-A8C3-0555E1D7E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770" y="79055"/>
            <a:ext cx="1269151" cy="1583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A0BF-2E4F-7114-4F11-0EF9D4E20AB3}"/>
              </a:ext>
            </a:extLst>
          </p:cNvPr>
          <p:cNvSpPr txBox="1"/>
          <p:nvPr/>
        </p:nvSpPr>
        <p:spPr>
          <a:xfrm>
            <a:off x="6779317" y="5610050"/>
            <a:ext cx="2364683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i="1" dirty="0"/>
              <a:t>Not a good idea for a government to simply print more money!! (</a:t>
            </a:r>
            <a:r>
              <a:rPr lang="en-CA" sz="1600" i="1" dirty="0">
                <a:hlinkClick r:id="rId7"/>
              </a:rPr>
              <a:t>video</a:t>
            </a:r>
            <a:r>
              <a:rPr lang="en-CA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97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6D54-884C-4F8B-AA92-25D001AD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01" y="490807"/>
            <a:ext cx="7806030" cy="628310"/>
          </a:xfrm>
        </p:spPr>
        <p:txBody>
          <a:bodyPr>
            <a:normAutofit fontScale="90000"/>
          </a:bodyPr>
          <a:lstStyle/>
          <a:p>
            <a:r>
              <a:rPr lang="en-CA" dirty="0"/>
              <a:t>Government role in the economy: </a:t>
            </a:r>
            <a:r>
              <a:rPr lang="en-CA" dirty="0">
                <a:highlight>
                  <a:srgbClr val="FFFF00"/>
                </a:highlight>
              </a:rPr>
              <a:t>fiscal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124A-59ED-469B-AE1F-B3B070FA8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59" y="1423850"/>
            <a:ext cx="8018351" cy="530556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highlight>
                  <a:srgbClr val="FFFF00"/>
                </a:highlight>
              </a:rPr>
              <a:t>Primary tools: taxes and government spending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When economy is in a recession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Want to stimulate growth – Decrease taxes? Increase government spending?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When inflation is high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May want to contract – Increase taxes?</a:t>
            </a:r>
            <a:br>
              <a:rPr lang="en-US" altLang="en-US" sz="2400" dirty="0"/>
            </a:br>
            <a:r>
              <a:rPr lang="en-US" altLang="en-US" sz="2400" dirty="0"/>
              <a:t>Decrease government spending?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EF98-C5FD-41B3-86BA-26DAECF3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81" y="4529137"/>
            <a:ext cx="23431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E8A4-0D7B-43C2-9E86-54303FD4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95" y="268738"/>
            <a:ext cx="7655905" cy="797859"/>
          </a:xfrm>
        </p:spPr>
        <p:txBody>
          <a:bodyPr>
            <a:normAutofit/>
          </a:bodyPr>
          <a:lstStyle/>
          <a:p>
            <a:r>
              <a:rPr lang="en-CA" dirty="0"/>
              <a:t>Government deficit/surplus and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E4210-0EB8-41A9-926E-D34EBBCBA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589" y="1267454"/>
            <a:ext cx="8484033" cy="523771"/>
          </a:xfrm>
        </p:spPr>
        <p:txBody>
          <a:bodyPr/>
          <a:lstStyle/>
          <a:p>
            <a:r>
              <a:rPr lang="en-CA" sz="2000" dirty="0">
                <a:hlinkClick r:id="rId3"/>
              </a:rPr>
              <a:t>https://worlddebtclocks.com/canada</a:t>
            </a:r>
            <a:endParaRPr lang="en-CA" sz="2000" dirty="0"/>
          </a:p>
          <a:p>
            <a:endParaRPr lang="en-CA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FFFF00"/>
                </a:highlight>
              </a:rPr>
              <a:t>Deficit</a:t>
            </a:r>
            <a:r>
              <a:rPr lang="en-CA" dirty="0"/>
              <a:t>: government spends more money </a:t>
            </a:r>
            <a:br>
              <a:rPr lang="en-CA" dirty="0"/>
            </a:br>
            <a:r>
              <a:rPr lang="en-CA" dirty="0"/>
              <a:t>than it receives (calculated on a yearly basis)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FFFF00"/>
                </a:highlight>
              </a:rPr>
              <a:t>Surplus</a:t>
            </a:r>
            <a:r>
              <a:rPr lang="en-CA" dirty="0"/>
              <a:t>: government receives more money than it spends (calculated on a yearly basis)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Debt</a:t>
            </a:r>
            <a:r>
              <a:rPr lang="en-CA" dirty="0"/>
              <a:t>: the accumulation of deficits </a:t>
            </a:r>
            <a:br>
              <a:rPr lang="en-CA" dirty="0"/>
            </a:br>
            <a:r>
              <a:rPr lang="en-CA" dirty="0"/>
              <a:t>year after year (surpluses reduce </a:t>
            </a:r>
            <a:br>
              <a:rPr lang="en-CA" dirty="0"/>
            </a:br>
            <a:r>
              <a:rPr lang="en-CA" dirty="0"/>
              <a:t>the overall debt amount)</a:t>
            </a:r>
          </a:p>
          <a:p>
            <a:pPr lvl="1"/>
            <a:r>
              <a:rPr lang="en-CA" sz="1800" dirty="0"/>
              <a:t>Measured at national level, provincial level, and </a:t>
            </a:r>
            <a:br>
              <a:rPr lang="en-CA" sz="1800" dirty="0"/>
            </a:br>
            <a:r>
              <a:rPr lang="en-CA" sz="1800" dirty="0"/>
              <a:t>municipal level = lots of debt!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1E7EA-8FEE-4B00-8410-4ADA577F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73" y="4872087"/>
            <a:ext cx="731137" cy="7184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3F4A1-0E02-49D4-9A49-FA6BA16B3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46" y="1918971"/>
            <a:ext cx="772886" cy="71845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FEE4A-B4AC-4081-8248-3FD7F920A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73" y="3429000"/>
            <a:ext cx="718459" cy="71845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287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343" y="391886"/>
            <a:ext cx="8033656" cy="627017"/>
          </a:xfrm>
        </p:spPr>
        <p:txBody>
          <a:bodyPr>
            <a:noAutofit/>
          </a:bodyPr>
          <a:lstStyle/>
          <a:p>
            <a:r>
              <a:rPr lang="en-CA" sz="2400" dirty="0"/>
              <a:t>Relevance for business owners &amp; project managers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BE2812-32C0-4E83-B0D8-B82A8D6C2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9" y="1018903"/>
            <a:ext cx="8830490" cy="5708468"/>
          </a:xfrm>
        </p:spPr>
        <p:txBody>
          <a:bodyPr/>
          <a:lstStyle/>
          <a:p>
            <a:r>
              <a:rPr lang="en-CA" sz="2400" i="1" dirty="0"/>
              <a:t>As a business owner…</a:t>
            </a:r>
          </a:p>
          <a:p>
            <a:pPr marL="366713" lvl="1" indent="-366713">
              <a:buFont typeface="Arial" panose="020B0604020202020204" pitchFamily="34" charset="0"/>
              <a:buChar char="•"/>
            </a:pPr>
            <a:r>
              <a:rPr lang="en-CA" sz="2000" dirty="0"/>
              <a:t>Recessions may threaten your business (sales decrease)</a:t>
            </a:r>
          </a:p>
          <a:p>
            <a:pPr marL="366713" lvl="1" indent="-366713">
              <a:buFont typeface="Arial" panose="020B0604020202020204" pitchFamily="34" charset="0"/>
              <a:buChar char="•"/>
            </a:pPr>
            <a:r>
              <a:rPr lang="en-CA" sz="2000" dirty="0">
                <a:highlight>
                  <a:srgbClr val="FFFF00"/>
                </a:highlight>
              </a:rPr>
              <a:t>Government monetary and fiscal policies affect your profits (taxes) &amp; the cost of borrowing money</a:t>
            </a:r>
          </a:p>
          <a:p>
            <a:pPr marL="366713" lvl="1" indent="-366713">
              <a:buFont typeface="Arial" panose="020B0604020202020204" pitchFamily="34" charset="0"/>
              <a:buChar char="•"/>
            </a:pPr>
            <a:r>
              <a:rPr lang="en-CA" sz="2000" dirty="0"/>
              <a:t>Depending on the type of competition, you may (or may not) be able to raise prices successfully</a:t>
            </a:r>
          </a:p>
          <a:p>
            <a:pPr marL="366713" lvl="1" indent="-366713">
              <a:buFont typeface="Arial" panose="020B0604020202020204" pitchFamily="34" charset="0"/>
              <a:buChar char="•"/>
            </a:pPr>
            <a:r>
              <a:rPr lang="en-CA" sz="2000" dirty="0"/>
              <a:t>If inflation increases, cost of factors of production (e.g., wages) will likely increase – you may have to raise prices of your products &amp; services</a:t>
            </a:r>
          </a:p>
          <a:p>
            <a:pPr marL="366713" lvl="1" indent="-366713">
              <a:buFont typeface="Arial" panose="020B0604020202020204" pitchFamily="34" charset="0"/>
              <a:buChar char="•"/>
            </a:pPr>
            <a:r>
              <a:rPr lang="en-CA" sz="2000" dirty="0"/>
              <a:t>When unemployment rate is low, it’s harder to find workers</a:t>
            </a:r>
          </a:p>
          <a:p>
            <a:pPr marL="1257300" lvl="1" indent="-514350"/>
            <a:endParaRPr lang="en-CA" sz="1000" dirty="0"/>
          </a:p>
          <a:p>
            <a:r>
              <a:rPr lang="en-CA" sz="2400" i="1" dirty="0"/>
              <a:t>As a project manager…</a:t>
            </a:r>
          </a:p>
          <a:p>
            <a:pPr marL="352425" lvl="1" indent="-352425">
              <a:buFont typeface="Arial" panose="020B0604020202020204" pitchFamily="34" charset="0"/>
              <a:buChar char="•"/>
            </a:pPr>
            <a:r>
              <a:rPr lang="en-CA" sz="2000" dirty="0"/>
              <a:t>Price instability (inflation) can cause budget risk for long-term projects!</a:t>
            </a:r>
          </a:p>
          <a:p>
            <a:pPr marL="352425" lvl="1" indent="-352425">
              <a:buFont typeface="Arial" panose="020B0604020202020204" pitchFamily="34" charset="0"/>
              <a:buChar char="•"/>
            </a:pPr>
            <a:r>
              <a:rPr lang="en-CA" sz="2000" dirty="0"/>
              <a:t>If you are involved in international projects, there may be a lot of economic risk in the country where you are </a:t>
            </a:r>
            <a:br>
              <a:rPr lang="en-CA" sz="2000" dirty="0"/>
            </a:br>
            <a:r>
              <a:rPr lang="en-CA" sz="2000" dirty="0"/>
              <a:t>running the project ($$$)</a:t>
            </a:r>
          </a:p>
          <a:p>
            <a:pPr marL="1257300" lvl="1" indent="-514350">
              <a:buFont typeface="+mj-lt"/>
              <a:buAutoNum type="alphaLcParenR"/>
            </a:pP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608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027" y="490807"/>
            <a:ext cx="5862897" cy="560072"/>
          </a:xfrm>
        </p:spPr>
        <p:txBody>
          <a:bodyPr/>
          <a:lstStyle/>
          <a:p>
            <a:r>
              <a:rPr lang="en-CA" dirty="0"/>
              <a:t>What is economics?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226" y="1333149"/>
            <a:ext cx="7949548" cy="53218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 dirty="0"/>
              <a:t>Economics</a:t>
            </a:r>
            <a:r>
              <a:rPr lang="en-US" altLang="en-US" dirty="0"/>
              <a:t>: how individuals, businesses, governments and nations allocate LIMITED resources to satisfy their UNLIMITED wants and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Resources = </a:t>
            </a:r>
            <a:r>
              <a:rPr lang="en-US" altLang="en-US" b="1" dirty="0"/>
              <a:t>Factors of production </a:t>
            </a:r>
            <a:r>
              <a:rPr lang="en-US" altLang="en-US" dirty="0"/>
              <a:t>used to produce outputs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Land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 err="1"/>
              <a:t>Labour</a:t>
            </a:r>
            <a:endParaRPr lang="en-US" alt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Capital (money)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Entrepreneurship</a:t>
            </a:r>
          </a:p>
          <a:p>
            <a:pPr lvl="1"/>
            <a:endParaRPr lang="en-US" alt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AE398-4A5E-45EF-915D-813FAD1DA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15" y="4353636"/>
            <a:ext cx="2398399" cy="23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8B56-0C36-4EBD-AE09-7D6001F8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88" y="396834"/>
            <a:ext cx="6381023" cy="601015"/>
          </a:xfrm>
        </p:spPr>
        <p:txBody>
          <a:bodyPr/>
          <a:lstStyle/>
          <a:p>
            <a:r>
              <a:rPr lang="en-CA" dirty="0"/>
              <a:t>Economic systems: planned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313BA-5D47-4BD9-8DD9-8702B9F6F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42" y="1038563"/>
            <a:ext cx="8291015" cy="5192154"/>
          </a:xfrm>
        </p:spPr>
        <p:txBody>
          <a:bodyPr/>
          <a:lstStyle/>
          <a:p>
            <a:pPr>
              <a:defRPr/>
            </a:pPr>
            <a:r>
              <a:rPr lang="en-US" dirty="0"/>
              <a:t>Government controls production and allocation of goods and services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Communism: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Government owns all or most enterprises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Government allocates resources, goods, services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Extensive government involvement in business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 private property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Socialism: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Government owns “essential” businesses and provides public social programs (e.g., unemployment income, health care, education)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Private businesses exist but are</a:t>
            </a:r>
            <a:br>
              <a:rPr lang="en-US" sz="2400" dirty="0"/>
            </a:br>
            <a:r>
              <a:rPr lang="en-US" sz="2400" dirty="0"/>
              <a:t> regulated and taxed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461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5402-C9F7-4EB8-9527-787AA326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Economic systems: free markets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329FC-4364-4A33-AF41-74A5124FA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389" y="1536192"/>
            <a:ext cx="7949548" cy="511026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Capitalism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Most businesses are privately owned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Competition determines allocation of goods and services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dirty="0"/>
              <a:t>Adam Smith - “</a:t>
            </a:r>
            <a:r>
              <a:rPr lang="en-US" dirty="0">
                <a:solidFill>
                  <a:srgbClr val="C00000"/>
                </a:solidFill>
              </a:rPr>
              <a:t>Invisible hand</a:t>
            </a:r>
            <a:r>
              <a:rPr lang="en-US" dirty="0"/>
              <a:t>”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Owners entitled to profits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9D246-73AB-A339-B015-754F4C7C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4026761"/>
            <a:ext cx="2363720" cy="26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9C20-79D1-46FC-899E-AF78156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Economic systems: mixed economies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6B1FB-68C6-4154-8F44-46C16BB95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3457" y="1536191"/>
            <a:ext cx="7758479" cy="50556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Both private enterprise and government ownership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Nearly all countries are mixed economies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F2D1-4CA1-48B1-BCBC-65617ED3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3280127"/>
            <a:ext cx="8234295" cy="33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5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2.3 illustrates the demand curve discussed in the text.">
            <a:extLst>
              <a:ext uri="{FF2B5EF4-FFF2-40B4-BE49-F238E27FC236}">
                <a16:creationId xmlns:a16="http://schemas.microsoft.com/office/drawing/2014/main" id="{21092A59-E50E-45A1-ABD8-D4D9046F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39" y="2667000"/>
            <a:ext cx="3886200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DA3CC-FE20-458F-B46A-999AEBDA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686" y="599988"/>
            <a:ext cx="7485035" cy="797859"/>
          </a:xfrm>
        </p:spPr>
        <p:txBody>
          <a:bodyPr>
            <a:noAutofit/>
          </a:bodyPr>
          <a:lstStyle/>
          <a:p>
            <a:r>
              <a:rPr lang="en-CA" dirty="0"/>
              <a:t>how prices are set in a free market system: 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431D-53EB-4702-BDE5-B89DA2454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232" y="1472903"/>
            <a:ext cx="8154264" cy="48506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Demand curve </a:t>
            </a:r>
            <a:r>
              <a:rPr lang="en-US" dirty="0"/>
              <a:t>– shows how much </a:t>
            </a:r>
            <a:r>
              <a:rPr lang="en-US" i="1" dirty="0"/>
              <a:t>consumers</a:t>
            </a:r>
            <a:r>
              <a:rPr lang="en-US" dirty="0"/>
              <a:t> are willing to </a:t>
            </a:r>
            <a:r>
              <a:rPr lang="en-US" i="1" dirty="0"/>
              <a:t>purchase</a:t>
            </a:r>
            <a:r>
              <a:rPr lang="en-US" dirty="0"/>
              <a:t> at every price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What factors affect the demand curve?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Customer preferences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Price of </a:t>
            </a:r>
            <a:r>
              <a:rPr lang="en-US" altLang="en-US" sz="2400" dirty="0">
                <a:solidFill>
                  <a:srgbClr val="C00000"/>
                </a:solidFill>
              </a:rPr>
              <a:t>substitute goods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Price of </a:t>
            </a:r>
            <a:r>
              <a:rPr lang="en-US" altLang="en-US" sz="2400" dirty="0">
                <a:solidFill>
                  <a:srgbClr val="C00000"/>
                </a:solidFill>
              </a:rPr>
              <a:t>complementary goods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Future expectations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buyers</a:t>
            </a:r>
          </a:p>
          <a:p>
            <a:pPr marL="900113" lvl="1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Incomes</a:t>
            </a:r>
          </a:p>
          <a:p>
            <a:pPr marL="157163" indent="-217488" defTabSz="403225">
              <a:buFont typeface="Arial" panose="020B0604020202020204" pitchFamily="34" charset="0"/>
              <a:buChar char="•"/>
            </a:pPr>
            <a:r>
              <a:rPr lang="en-US" altLang="en-US" sz="2400" dirty="0"/>
              <a:t>Steep versus shallow demand curves </a:t>
            </a:r>
            <a:br>
              <a:rPr lang="en-US" altLang="en-US" sz="2400" dirty="0"/>
            </a:b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C00000"/>
                </a:solidFill>
              </a:rPr>
              <a:t>price elasticity</a:t>
            </a:r>
            <a:r>
              <a:rPr lang="en-US" altLang="en-US" sz="2400" dirty="0"/>
              <a:t>): steep = inelastic </a:t>
            </a:r>
            <a:br>
              <a:rPr lang="en-US" altLang="en-US" sz="2400" dirty="0"/>
            </a:br>
            <a:r>
              <a:rPr lang="en-US" altLang="en-US" sz="2400" dirty="0"/>
              <a:t>demand, shallow = elastic demand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326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igure 2.4 illustrates the supply curve discussed in the text.">
            <a:extLst>
              <a:ext uri="{FF2B5EF4-FFF2-40B4-BE49-F238E27FC236}">
                <a16:creationId xmlns:a16="http://schemas.microsoft.com/office/drawing/2014/main" id="{584F5AA2-1740-4942-946E-D0DAE8C4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346" y="3073921"/>
            <a:ext cx="4114800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3FFBD-10E5-49DD-B1FC-1185B210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663" y="490806"/>
            <a:ext cx="7383438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how prices are set in a free market system: 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1DFE-FB0C-4AB1-A3E4-4D4EAD29A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387" y="1516539"/>
            <a:ext cx="8098536" cy="5192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Supply curve </a:t>
            </a:r>
            <a:r>
              <a:rPr lang="en-US" dirty="0"/>
              <a:t>– shows how much </a:t>
            </a:r>
            <a:r>
              <a:rPr lang="en-US" i="1" dirty="0"/>
              <a:t>businesses</a:t>
            </a:r>
            <a:r>
              <a:rPr lang="en-US" dirty="0"/>
              <a:t> are willing to </a:t>
            </a:r>
            <a:r>
              <a:rPr lang="en-US" i="1" dirty="0"/>
              <a:t>produce</a:t>
            </a:r>
            <a:r>
              <a:rPr lang="en-US" dirty="0"/>
              <a:t> at every price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What factors affect the supply curve?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Costs of goods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Costs of </a:t>
            </a:r>
            <a:r>
              <a:rPr lang="en-US" altLang="en-US" sz="2400" dirty="0" err="1"/>
              <a:t>labour</a:t>
            </a:r>
            <a:endParaRPr lang="en-US" altLang="en-US" sz="2400" dirty="0"/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Taxes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Weather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Costs of technology</a:t>
            </a:r>
          </a:p>
          <a:p>
            <a:pPr marL="12001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Availability of suppliers</a:t>
            </a:r>
          </a:p>
          <a:p>
            <a:pPr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06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69A0-F965-4494-8B0C-D03D5AB2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67" y="688021"/>
            <a:ext cx="7628609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how prices are set in a free market system: 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195A9-3B1F-44AA-9AA3-693B45E25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4275" y="1842448"/>
            <a:ext cx="7867661" cy="43809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Equilibrium price </a:t>
            </a:r>
            <a:r>
              <a:rPr lang="en-US" dirty="0"/>
              <a:t>– price at which consumers are willing to purchase everything a business is willing to make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No surplus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No shortage</a:t>
            </a:r>
          </a:p>
          <a:p>
            <a:endParaRPr lang="en-CA" dirty="0"/>
          </a:p>
        </p:txBody>
      </p:sp>
      <p:pic>
        <p:nvPicPr>
          <p:cNvPr id="4" name="Picture 3" descr="Figure 2.5 illustrates the equilibrium price discussed in the text.">
            <a:extLst>
              <a:ext uri="{FF2B5EF4-FFF2-40B4-BE49-F238E27FC236}">
                <a16:creationId xmlns:a16="http://schemas.microsoft.com/office/drawing/2014/main" id="{B2A94A23-CB53-4348-A4DA-5BDBDEF5B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72" y="3015018"/>
            <a:ext cx="37925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80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21&quot;&gt;&lt;object type=&quot;3&quot; unique_id=&quot;10022&quot;&gt;&lt;property id=&quot;20148&quot; value=&quot;5&quot;/&gt;&lt;property id=&quot;20300&quot; value=&quot;Slide 1 - &amp;quot;MGMT 6055 Project Scope &amp;amp; requirements&amp;quot;&quot;/&gt;&lt;property id=&quot;20307&quot; value=&quot;259&quot;/&gt;&lt;/object&gt;&lt;object type=&quot;3&quot; unique_id=&quot;10023&quot;&gt;&lt;property id=&quot;20148&quot; value=&quot;5&quot;/&gt;&lt;property id=&quot;20300&quot; value=&quot;Slide 2 - &amp;quot;Objectives&amp;quot;&quot;/&gt;&lt;property id=&quot;20307&quot; value=&quot;260&quot;/&gt;&lt;/object&gt;&lt;object type=&quot;3&quot; unique_id=&quot;10024&quot;&gt;&lt;property id=&quot;20148&quot; value=&quot;5&quot;/&gt;&lt;property id=&quot;20300&quot; value=&quot;Slide 3 - &amp;quot;Who am I … ???&amp;quot;&quot;/&gt;&lt;property id=&quot;20307&quot; value=&quot;261&quot;/&gt;&lt;/object&gt;&lt;object type=&quot;3&quot; unique_id=&quot;10025&quot;&gt;&lt;property id=&quot;20148&quot; value=&quot;5&quot;/&gt;&lt;property id=&quot;20300&quot; value=&quot;Slide 4 - &amp;quot;Office Hours&amp;quot;&quot;/&gt;&lt;property id=&quot;20307&quot; value=&quot;262&quot;/&gt;&lt;/object&gt;&lt;object type=&quot;3&quot; unique_id=&quot;10026&quot;&gt;&lt;property id=&quot;20148&quot; value=&quot;5&quot;/&gt;&lt;property id=&quot;20300&quot; value=&quot;Slide 5 - &amp;quot;My Role&amp;quot;&quot;/&gt;&lt;property id=&quot;20307&quot; value=&quot;263&quot;/&gt;&lt;/object&gt;&lt;object type=&quot;3&quot; unique_id=&quot;10027&quot;&gt;&lt;property id=&quot;20148&quot; value=&quot;5&quot;/&gt;&lt;property id=&quot;20300&quot; value=&quot;Slide 6 - &amp;quot;Who are you..??&amp;quot;&quot;/&gt;&lt;property id=&quot;20307&quot; value=&quot;264&quot;/&gt;&lt;/object&gt;&lt;object type=&quot;3&quot; unique_id=&quot;10028&quot;&gt;&lt;property id=&quot;20148&quot; value=&quot;5&quot;/&gt;&lt;property id=&quot;20300&quot; value=&quot;Slide 7 - &amp;quot;What is project management.?&amp;quot;&quot;/&gt;&lt;property id=&quot;20307&quot; value=&quot;265&quot;/&gt;&lt;/object&gt;&lt;object type=&quot;3&quot; unique_id=&quot;10029&quot;&gt;&lt;property id=&quot;20148&quot; value=&quot;5&quot;/&gt;&lt;property id=&quot;20300&quot; value=&quot;Slide 8 - &amp;quot;What is project management.?&amp;quot;&quot;/&gt;&lt;property id=&quot;20307&quot; value=&quot;266&quot;/&gt;&lt;/object&gt;&lt;object type=&quot;3&quot; unique_id=&quot;10030&quot;&gt;&lt;property id=&quot;20148&quot; value=&quot;5&quot;/&gt;&lt;property id=&quot;20300&quot; value=&quot;Slide 9 - &amp;quot;Median Salaries for Project Managers - Top Countries&amp;quot;&quot;/&gt;&lt;property id=&quot;20307&quot; value=&quot;267&quot;/&gt;&lt;/object&gt;&lt;object type=&quot;3&quot; unique_id=&quot;10031&quot;&gt;&lt;property id=&quot;20148&quot; value=&quot;5&quot;/&gt;&lt;property id=&quot;20300&quot; value=&quot;Slide 10 - &amp;quot;About the Course: CIS and Course Schedule&amp;quot;&quot;/&gt;&lt;property id=&quot;20307&quot; value=&quot;268&quot;/&gt;&lt;/object&gt;&lt;object type=&quot;3&quot; unique_id=&quot;10032&quot;&gt;&lt;property id=&quot;20148&quot; value=&quot;5&quot;/&gt;&lt;property id=&quot;20300&quot; value=&quot;Slide 11 - &amp;quot;Evaluation&amp;quot;&quot;/&gt;&lt;property id=&quot;20307&quot; value=&quot;269&quot;/&gt;&lt;/object&gt;&lt;object type=&quot;3&quot; unique_id=&quot;10033&quot;&gt;&lt;property id=&quot;20148&quot; value=&quot;5&quot;/&gt;&lt;property id=&quot;20300&quot; value=&quot;Slide 12 - &amp;quot;Evaluations&amp;quot;&quot;/&gt;&lt;property id=&quot;20307&quot; value=&quot;270&quot;/&gt;&lt;/object&gt;&lt;object type=&quot;3&quot; unique_id=&quot;10034&quot;&gt;&lt;property id=&quot;20148&quot; value=&quot;5&quot;/&gt;&lt;property id=&quot;20300&quot; value=&quot;Slide 13 - &amp;quot;Two Course Text Books&amp;quot;&quot;/&gt;&lt;property id=&quot;20307&quot; value=&quot;271&quot;/&gt;&lt;/object&gt;&lt;object type=&quot;3&quot; unique_id=&quot;10035&quot;&gt;&lt;property id=&quot;20148&quot; value=&quot;5&quot;/&gt;&lt;property id=&quot;20300&quot; value=&quot;Slide 14 - &amp;quot;My Expectations&amp;quot;&quot;/&gt;&lt;property id=&quot;20307&quot; value=&quot;272&quot;/&gt;&lt;/object&gt;&lt;object type=&quot;3&quot; unique_id=&quot;10036&quot;&gt;&lt;property id=&quot;20148&quot; value=&quot;5&quot;/&gt;&lt;property id=&quot;20300&quot; value=&quot;Slide 15 - &amp;quot;My Expectations&amp;quot;&quot;/&gt;&lt;property id=&quot;20307&quot; value=&quot;273&quot;/&gt;&lt;/object&gt;&lt;object type=&quot;3&quot; unique_id=&quot;10037&quot;&gt;&lt;property id=&quot;20148&quot; value=&quot;5&quot;/&gt;&lt;property id=&quot;20300&quot; value=&quot;Slide 16 - &amp;quot;Things to think about&amp;quot;&quot;/&gt;&lt;property id=&quot;20307&quot; value=&quot;274&quot;/&gt;&lt;/object&gt;&lt;object type=&quot;3&quot; unique_id=&quot;10038&quot;&gt;&lt;property id=&quot;20148&quot; value=&quot;5&quot;/&gt;&lt;property id=&quot;20300&quot; value=&quot;Slide 17 - &amp;quot;Academic Integrity&amp;quot;&quot;/&gt;&lt;property id=&quot;20307&quot; value=&quot;275&quot;/&gt;&lt;/object&gt;&lt;object type=&quot;3&quot; unique_id=&quot;10039&quot;&gt;&lt;property id=&quot;20148&quot; value=&quot;5&quot;/&gt;&lt;property id=&quot;20300&quot; value=&quot;Slide 18 - &amp;quot;What is an Academic Offence?&amp;quot;&quot;/&gt;&lt;property id=&quot;20307&quot; value=&quot;276&quot;/&gt;&lt;/object&gt;&lt;object type=&quot;3&quot; unique_id=&quot;10040&quot;&gt;&lt;property id=&quot;20148&quot; value=&quot;5&quot;/&gt;&lt;property id=&quot;20300&quot; value=&quot;Slide 19 - &amp;quot;Penalties for Academic Offences&amp;quot;&quot;/&gt;&lt;property id=&quot;20307&quot; value=&quot;277&quot;/&gt;&lt;/object&gt;&lt;object type=&quot;3&quot; unique_id=&quot;10041&quot;&gt;&lt;property id=&quot;20148&quot; value=&quot;5&quot;/&gt;&lt;property id=&quot;20300&quot; value=&quot;Slide 20 - &amp;quot;Cheating Includes  (but is not limited to…)&amp;quot;&quot;/&gt;&lt;property id=&quot;20307&quot; value=&quot;278&quot;/&gt;&lt;/object&gt;&lt;object type=&quot;3&quot; unique_id=&quot;10042&quot;&gt;&lt;property id=&quot;20148&quot; value=&quot;5&quot;/&gt;&lt;property id=&quot;20300&quot; value=&quot;Slide 21 - &amp;quot;Cheating Includes…&amp;quot;&quot;/&gt;&lt;property id=&quot;20307&quot; value=&quot;279&quot;/&gt;&lt;/object&gt;&lt;object type=&quot;3&quot; unique_id=&quot;10043&quot;&gt;&lt;property id=&quot;20148&quot; value=&quot;5&quot;/&gt;&lt;property id=&quot;20300&quot; value=&quot;Slide 22 - &amp;quot;Cheating Includes…&amp;quot;&quot;/&gt;&lt;property id=&quot;20307&quot; value=&quot;280&quot;/&gt;&lt;/object&gt;&lt;object type=&quot;3&quot; unique_id=&quot;10044&quot;&gt;&lt;property id=&quot;20148&quot; value=&quot;5&quot;/&gt;&lt;property id=&quot;20300&quot; value=&quot;Slide 23 - &amp;quot;Policies  (in FOL Content on our Course Site)&amp;quot;&quot;/&gt;&lt;property id=&quot;20307&quot; value=&quot;281&quot;/&gt;&lt;/object&gt;&lt;object type=&quot;3&quot; unique_id=&quot;10045&quot;&gt;&lt;property id=&quot;20148&quot; value=&quot;5&quot;/&gt;&lt;property id=&quot;20300&quot; value=&quot;Slide 24 - &amp;quot;Academic Integrity Module&amp;quot;&quot;/&gt;&lt;property id=&quot;20307&quot; value=&quot;282&quot;/&gt;&lt;/object&gt;&lt;object type=&quot;3&quot; unique_id=&quot;10046&quot;&gt;&lt;property id=&quot;20148&quot; value=&quot;5&quot;/&gt;&lt;property id=&quot;20300&quot; value=&quot;Slide 25 - &amp;quot;Citing the APA Way&amp;quot;&quot;/&gt;&lt;property id=&quot;20307&quot; value=&quot;283&quot;/&gt;&lt;/object&gt;&lt;object type=&quot;3&quot; unique_id=&quot;10047&quot;&gt;&lt;property id=&quot;20148&quot; value=&quot;5&quot;/&gt;&lt;property id=&quot;20300&quot; value=&quot;Slide 26 - &amp;quot;Citations Using APA Part 1: In-text citation&amp;quot;&quot;/&gt;&lt;property id=&quot;20307&quot; value=&quot;284&quot;/&gt;&lt;/object&gt;&lt;object type=&quot;3&quot; unique_id=&quot;10048&quot;&gt;&lt;property id=&quot;20148&quot; value=&quot;5&quot;/&gt;&lt;property id=&quot;20300&quot; value=&quot;Slide 27 - &amp;quot;Citations Using APA: Part 2: Reference Page at the end of the Assignment&amp;quot;&quot;/&gt;&lt;property id=&quot;20307&quot; value=&quot;285&quot;/&gt;&lt;/object&gt;&lt;object type=&quot;3&quot; unique_id=&quot;10049&quot;&gt;&lt;property id=&quot;20148&quot; value=&quot;5&quot;/&gt;&lt;property id=&quot;20300&quot; value=&quot;Slide 28 - &amp;quot;Citing Course Templates/ PowerPoints for Assignments&amp;quot;&quot;/&gt;&lt;property id=&quot;20307&quot; value=&quot;286&quot;/&gt;&lt;/object&gt;&lt;object type=&quot;3&quot; unique_id=&quot;10050&quot;&gt;&lt;property id=&quot;20148&quot; value=&quot;5&quot;/&gt;&lt;property id=&quot;20300&quot; value=&quot;Slide 29 - &amp;quot;Policies  (in FOL Content on our Course Site)&amp;quot;&quot;/&gt;&lt;property id=&quot;20307&quot; value=&quot;287&quot;/&gt;&lt;/object&gt;&lt;object type=&quot;3&quot; unique_id=&quot;10051&quot;&gt;&lt;property id=&quot;20148&quot; value=&quot;5&quot;/&gt;&lt;property id=&quot;20300&quot; value=&quot;Slide 30 - &amp;quot;Form Teams for the Course&amp;quot;&quot;/&gt;&lt;property id=&quot;20307&quot; value=&quot;288&quot;/&gt;&lt;/object&gt;&lt;object type=&quot;3&quot; unique_id=&quot;10052&quot;&gt;&lt;property id=&quot;20148&quot; value=&quot;5&quot;/&gt;&lt;property id=&quot;20300&quot; value=&quot;Slide 31 - &amp;quot;Your Task This Week&amp;quot;&quot;/&gt;&lt;property id=&quot;20307&quot; value=&quot;289&quot;/&gt;&lt;/object&gt;&lt;object type=&quot;3&quot; unique_id=&quot;10053&quot;&gt;&lt;property id=&quot;20148&quot; value=&quot;5&quot;/&gt;&lt;property id=&quot;20300&quot; value=&quot;Slide 32 - &amp;quot;Before Next Week’s Class&amp;quot;&quot;/&gt;&lt;property id=&quot;20307&quot; value=&quot;290&quot;/&gt;&lt;/object&gt;&lt;object type=&quot;3&quot; unique_id=&quot;10054&quot;&gt;&lt;property id=&quot;20148&quot; value=&quot;5&quot;/&gt;&lt;property id=&quot;20300&quot; value=&quot;Slide 33 - &amp;quot;Come to class with&amp;quot;&quot;/&gt;&lt;property id=&quot;20307&quot; value=&quot;291&quot;/&gt;&lt;/object&gt;&lt;object type=&quot;3&quot; unique_id=&quot;10055&quot;&gt;&lt;property id=&quot;20148&quot; value=&quot;5&quot;/&gt;&lt;property id=&quot;20300&quot; value=&quot;Slide 34 - &amp;quot;Summary&amp;quot;&quot;/&gt;&lt;property id=&quot;20307&quot; value=&quot;292&quot;/&gt;&lt;/object&gt;&lt;/object&gt;&lt;object type=&quot;8&quot; unique_id=&quot;1009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2480</TotalTime>
  <Words>1465</Words>
  <Application>Microsoft Office PowerPoint</Application>
  <PresentationFormat>On-screen Show (4:3)</PresentationFormat>
  <Paragraphs>187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Trebuchet MS</vt:lpstr>
      <vt:lpstr>LKSB_PowerPoint_Template</vt:lpstr>
      <vt:lpstr>MGMT 6057   contemporary business management</vt:lpstr>
      <vt:lpstr>Agenda</vt:lpstr>
      <vt:lpstr>What is economics?</vt:lpstr>
      <vt:lpstr>Economic systems: planned systems</vt:lpstr>
      <vt:lpstr>Economic systems: free markets</vt:lpstr>
      <vt:lpstr>Economic systems: mixed economies</vt:lpstr>
      <vt:lpstr>how prices are set in a free market system: Supply and demand</vt:lpstr>
      <vt:lpstr>how prices are set in a free market system: Supply and demand</vt:lpstr>
      <vt:lpstr>how prices are set in a free market system: Supply and demand</vt:lpstr>
      <vt:lpstr>Supply and demand</vt:lpstr>
      <vt:lpstr>Types (structures) of competition</vt:lpstr>
      <vt:lpstr>Measuring the economy: growth</vt:lpstr>
      <vt:lpstr>Measuring the economy: growth (GDP)</vt:lpstr>
      <vt:lpstr>Canada’S gdp</vt:lpstr>
      <vt:lpstr>Measuring the economy: employment</vt:lpstr>
      <vt:lpstr>Unemployment rates in canada</vt:lpstr>
      <vt:lpstr>PowerPoint Presentation</vt:lpstr>
      <vt:lpstr>Measuring the economy: inflation</vt:lpstr>
      <vt:lpstr>PowerPoint Presentation</vt:lpstr>
      <vt:lpstr>PowerPoint Presentation</vt:lpstr>
      <vt:lpstr>Measuring the economy: forecasting</vt:lpstr>
      <vt:lpstr>Government role in the economy: monetary policy</vt:lpstr>
      <vt:lpstr>governments manage the economy through Monetary policy</vt:lpstr>
      <vt:lpstr>Government role in the economy: fiscal policy</vt:lpstr>
      <vt:lpstr>Government deficit/surplus and debt</vt:lpstr>
      <vt:lpstr>Relevance for business owners &amp; project managers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Liyanage, Gihan Shamike</cp:lastModifiedBy>
  <cp:revision>104</cp:revision>
  <cp:lastPrinted>2019-05-08T18:59:03Z</cp:lastPrinted>
  <dcterms:created xsi:type="dcterms:W3CDTF">2016-07-21T01:47:58Z</dcterms:created>
  <dcterms:modified xsi:type="dcterms:W3CDTF">2024-02-24T19:38:12Z</dcterms:modified>
</cp:coreProperties>
</file>